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Stage 2 SATs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School Presentation to Parents </a:t>
            </a:r>
            <a:endParaRPr lang="en-GB" dirty="0"/>
          </a:p>
        </p:txBody>
      </p:sp>
      <p:pic>
        <p:nvPicPr>
          <p:cNvPr id="4" name="Picture 7" descr="Arbury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900" y="230167"/>
            <a:ext cx="4060012" cy="25015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2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20" y="282981"/>
            <a:ext cx="4356039" cy="61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029" y="325883"/>
            <a:ext cx="4181257" cy="596343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8819" y="325883"/>
            <a:ext cx="4227487" cy="59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0476" y="263438"/>
            <a:ext cx="4133305" cy="58475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334" y="314538"/>
            <a:ext cx="4067194" cy="57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027"/>
            <a:ext cx="8596668" cy="43563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Children will sit three tests: paper 1, paper 2 and paper 3.</a:t>
            </a:r>
          </a:p>
          <a:p>
            <a:endParaRPr lang="en-GB" dirty="0"/>
          </a:p>
          <a:p>
            <a:r>
              <a:rPr lang="en-GB" dirty="0" smtClean="0"/>
              <a:t>Paper 1 is for arithmetic and lasts 30 minutes. It covers calculation methods for all operations, including the use of fractions, percentages and decimals.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Paper 2 and 3 cover problem solving and reasoning, each lasting for 40 minutes. </a:t>
            </a:r>
          </a:p>
          <a:p>
            <a:endParaRPr lang="en-GB" dirty="0"/>
          </a:p>
          <a:p>
            <a:r>
              <a:rPr lang="en-GB" dirty="0" smtClean="0"/>
              <a:t>Children will still require calculation skills for Paper 2 and 3 but will need to answer questions in context and decide what </a:t>
            </a:r>
            <a:r>
              <a:rPr lang="en-GB" dirty="0" smtClean="0">
                <a:solidFill>
                  <a:schemeClr val="tx1"/>
                </a:solidFill>
              </a:rPr>
              <a:t>calculations are required to find a solution.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total of 110 marks are available (40 for arithmetic and 35 for each reasoning paper). </a:t>
            </a:r>
          </a:p>
        </p:txBody>
      </p:sp>
    </p:spTree>
    <p:extLst>
      <p:ext uri="{BB962C8B-B14F-4D97-AF65-F5344CB8AC3E}">
        <p14:creationId xmlns:p14="http://schemas.microsoft.com/office/powerpoint/2010/main" val="26490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543"/>
            <a:ext cx="8596668" cy="1320800"/>
          </a:xfrm>
        </p:spPr>
        <p:txBody>
          <a:bodyPr/>
          <a:lstStyle/>
          <a:p>
            <a:r>
              <a:rPr lang="en-GB" dirty="0" smtClean="0"/>
              <a:t>Paper 1: Arithmetic</a:t>
            </a:r>
            <a:endParaRPr lang="en-GB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924943"/>
            <a:ext cx="6329472" cy="27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680751"/>
            <a:ext cx="6329472" cy="29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543"/>
            <a:ext cx="8596668" cy="1320800"/>
          </a:xfrm>
        </p:spPr>
        <p:txBody>
          <a:bodyPr/>
          <a:lstStyle/>
          <a:p>
            <a:r>
              <a:rPr lang="en-GB" dirty="0" smtClean="0"/>
              <a:t>Paper 2 / Paper 3: Reasoning</a:t>
            </a:r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96" y="1004199"/>
            <a:ext cx="5644491" cy="54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1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543"/>
            <a:ext cx="8596668" cy="1320800"/>
          </a:xfrm>
        </p:spPr>
        <p:txBody>
          <a:bodyPr/>
          <a:lstStyle/>
          <a:p>
            <a:r>
              <a:rPr lang="en-GB" dirty="0" smtClean="0"/>
              <a:t>Paper 2 / Paper 3: Reasoning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6" y="976612"/>
            <a:ext cx="8151760" cy="50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consideration…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7737"/>
            <a:ext cx="9208538" cy="460362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If something happens, which could affect the pupil’s performance at the time of the test(s), special consideration could apply.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Please contact Mrs Dowdall or Mr </a:t>
            </a:r>
            <a:r>
              <a:rPr lang="en-GB" dirty="0" err="1" smtClean="0">
                <a:solidFill>
                  <a:schemeClr val="tx1"/>
                </a:solidFill>
              </a:rPr>
              <a:t>Tull</a:t>
            </a:r>
            <a:r>
              <a:rPr lang="en-GB" dirty="0" smtClean="0">
                <a:solidFill>
                  <a:schemeClr val="tx1"/>
                </a:solidFill>
              </a:rPr>
              <a:t> to speak with them directly.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Special arrangements may be put in place for any unforeseen circumstances that take place in the run up or during the week of SATs.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525"/>
            <a:ext cx="8596668" cy="1320800"/>
          </a:xfrm>
        </p:spPr>
        <p:txBody>
          <a:bodyPr/>
          <a:lstStyle/>
          <a:p>
            <a:r>
              <a:rPr lang="en-GB" dirty="0" smtClean="0"/>
              <a:t>Marking of the SATs papers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41872"/>
            <a:ext cx="9214289" cy="5848709"/>
          </a:xfrm>
        </p:spPr>
        <p:txBody>
          <a:bodyPr/>
          <a:lstStyle/>
          <a:p>
            <a:r>
              <a:rPr lang="en-GB" dirty="0" smtClean="0"/>
              <a:t>All tests are marked externally. 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A scaled score of </a:t>
            </a:r>
            <a:r>
              <a:rPr lang="en-GB" dirty="0" smtClean="0"/>
              <a:t>100 will always represent the ‘national standard’.</a:t>
            </a:r>
          </a:p>
          <a:p>
            <a:endParaRPr lang="en-GB" dirty="0"/>
          </a:p>
          <a:p>
            <a:r>
              <a:rPr lang="en-GB" dirty="0" smtClean="0"/>
              <a:t>Each pupil’s raw score (the number of questions they get correct) will be converted into a score on the scale, either at, above or below 100.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 child who achieves the ‘national standard’ (a score of 100) will be judged to have demonstrated sufficient knowledge in the areas assessed by the tests.</a:t>
            </a:r>
          </a:p>
          <a:p>
            <a:endParaRPr lang="en-GB" dirty="0"/>
          </a:p>
          <a:p>
            <a:r>
              <a:rPr lang="en-GB" b="1" u="sng" dirty="0" smtClean="0"/>
              <a:t>Each pupil receives:</a:t>
            </a:r>
          </a:p>
          <a:p>
            <a:pPr>
              <a:buFontTx/>
              <a:buChar char="-"/>
            </a:pPr>
            <a:r>
              <a:rPr lang="en-GB" dirty="0" smtClean="0"/>
              <a:t>a raw score in each tested subject; </a:t>
            </a:r>
          </a:p>
          <a:p>
            <a:pPr>
              <a:buFontTx/>
              <a:buChar char="-"/>
            </a:pPr>
            <a:r>
              <a:rPr lang="en-GB" dirty="0" smtClean="0"/>
              <a:t>a scaled score in each tested subject;</a:t>
            </a:r>
          </a:p>
          <a:p>
            <a:pPr>
              <a:buFontTx/>
              <a:buChar char="-"/>
            </a:pPr>
            <a:r>
              <a:rPr lang="en-GB" dirty="0" smtClean="0"/>
              <a:t>confirmation of whether or not they attained the national standard.</a:t>
            </a:r>
          </a:p>
          <a:p>
            <a:r>
              <a:rPr lang="en-GB" dirty="0"/>
              <a:t>Writing will be teacher assessed internally.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7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4809"/>
            <a:ext cx="8596668" cy="4166554"/>
          </a:xfrm>
        </p:spPr>
        <p:txBody>
          <a:bodyPr/>
          <a:lstStyle/>
          <a:p>
            <a:r>
              <a:rPr lang="en-GB" dirty="0" smtClean="0"/>
              <a:t>It is important to remember that SATs only provide a snapshot </a:t>
            </a:r>
            <a:r>
              <a:rPr lang="en-GB" dirty="0" smtClean="0">
                <a:solidFill>
                  <a:schemeClr val="tx1"/>
                </a:solidFill>
              </a:rPr>
              <a:t>of a child’s </a:t>
            </a:r>
            <a:r>
              <a:rPr lang="en-GB" dirty="0" smtClean="0"/>
              <a:t>learning.</a:t>
            </a:r>
          </a:p>
          <a:p>
            <a:endParaRPr lang="en-GB" dirty="0"/>
          </a:p>
          <a:p>
            <a:r>
              <a:rPr lang="en-GB" dirty="0" smtClean="0"/>
              <a:t>Each child’s end of year report will also contain the teacher’s assessment of each subject area including reading, writing and maths.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meeting, we will discuss…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4695641"/>
          </a:xfrm>
        </p:spPr>
        <p:txBody>
          <a:bodyPr/>
          <a:lstStyle/>
          <a:p>
            <a:r>
              <a:rPr lang="en-GB" dirty="0" smtClean="0"/>
              <a:t>An overview of the SATs </a:t>
            </a:r>
          </a:p>
          <a:p>
            <a:endParaRPr lang="en-GB" dirty="0"/>
          </a:p>
          <a:p>
            <a:r>
              <a:rPr lang="en-GB" dirty="0" smtClean="0"/>
              <a:t>The timetable for SATs week</a:t>
            </a:r>
          </a:p>
          <a:p>
            <a:endParaRPr lang="en-GB" dirty="0"/>
          </a:p>
          <a:p>
            <a:r>
              <a:rPr lang="en-GB" dirty="0" smtClean="0"/>
              <a:t>Details on each test paper that the children will sit</a:t>
            </a:r>
          </a:p>
          <a:p>
            <a:endParaRPr lang="en-GB" dirty="0"/>
          </a:p>
          <a:p>
            <a:r>
              <a:rPr lang="en-GB" dirty="0" smtClean="0"/>
              <a:t>Marking of the SATs</a:t>
            </a:r>
          </a:p>
          <a:p>
            <a:endParaRPr lang="en-GB" dirty="0"/>
          </a:p>
          <a:p>
            <a:r>
              <a:rPr lang="en-GB" dirty="0" smtClean="0"/>
              <a:t>Ways to help your child</a:t>
            </a:r>
          </a:p>
          <a:p>
            <a:endParaRPr lang="en-GB" dirty="0"/>
          </a:p>
          <a:p>
            <a:r>
              <a:rPr lang="en-GB" dirty="0" smtClean="0"/>
              <a:t>Time for questions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4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help your child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0227"/>
            <a:ext cx="8596668" cy="4661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Support and reassure your child that there is nothing to worry about and they should always try their best. </a:t>
            </a:r>
          </a:p>
          <a:p>
            <a:endParaRPr lang="en-GB" dirty="0"/>
          </a:p>
          <a:p>
            <a:r>
              <a:rPr lang="en-GB" dirty="0" smtClean="0"/>
              <a:t>Ensure your child has the best possible attendance at school prior to the tests.</a:t>
            </a:r>
          </a:p>
          <a:p>
            <a:endParaRPr lang="en-GB" dirty="0"/>
          </a:p>
          <a:p>
            <a:r>
              <a:rPr lang="en-GB" dirty="0" smtClean="0"/>
              <a:t>Support your child with any revision they may be set from their study guides.</a:t>
            </a:r>
          </a:p>
          <a:p>
            <a:endParaRPr lang="en-GB" dirty="0"/>
          </a:p>
          <a:p>
            <a:r>
              <a:rPr lang="en-GB" dirty="0" smtClean="0"/>
              <a:t>Reading daily and times tables practice are always good ways to prepare your child.</a:t>
            </a:r>
          </a:p>
          <a:p>
            <a:endParaRPr lang="en-GB" dirty="0"/>
          </a:p>
          <a:p>
            <a:r>
              <a:rPr lang="en-GB" dirty="0" smtClean="0"/>
              <a:t>Make sure your child has a good sleep and healthy breakfast every morning (or take advantage of the breakfast that will be provided free-of-charge each day in school from 8.30am).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6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Time for </a:t>
            </a:r>
            <a:r>
              <a:rPr lang="en-GB" dirty="0"/>
              <a:t>q</a:t>
            </a:r>
            <a:r>
              <a:rPr lang="en-GB" dirty="0" smtClean="0"/>
              <a:t>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year…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Year 6 children across the country will be sitting their Year 6 SATs exams in May.</a:t>
            </a:r>
          </a:p>
          <a:p>
            <a:endParaRPr lang="en-GB" dirty="0"/>
          </a:p>
          <a:p>
            <a:r>
              <a:rPr lang="en-GB" dirty="0" smtClean="0"/>
              <a:t>Secondary schools will receive these results, but often assess the children using their own assessments in September.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3962"/>
            <a:ext cx="8596668" cy="488830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Key Stage 2 SATs take place nationally in the week commencing Tuesday 9</a:t>
            </a:r>
            <a:r>
              <a:rPr lang="en-GB" baseline="30000" dirty="0" smtClean="0"/>
              <a:t>th</a:t>
            </a:r>
            <a:r>
              <a:rPr lang="en-GB" dirty="0" smtClean="0"/>
              <a:t> May 2023.</a:t>
            </a:r>
          </a:p>
          <a:p>
            <a:endParaRPr lang="en-GB" b="1" u="sng" dirty="0" smtClean="0"/>
          </a:p>
          <a:p>
            <a:r>
              <a:rPr lang="en-GB" b="1" u="sng" dirty="0" smtClean="0"/>
              <a:t>Statutory tests will be administered in the following subjects:</a:t>
            </a:r>
          </a:p>
          <a:p>
            <a:pPr>
              <a:buFontTx/>
              <a:buChar char="-"/>
            </a:pPr>
            <a:r>
              <a:rPr lang="en-GB" dirty="0" smtClean="0"/>
              <a:t>Punctuation, </a:t>
            </a:r>
            <a:r>
              <a:rPr lang="en-GB" dirty="0"/>
              <a:t>V</a:t>
            </a:r>
            <a:r>
              <a:rPr lang="en-GB" dirty="0" smtClean="0"/>
              <a:t>ocabulary and Grammar (45 minutes)</a:t>
            </a:r>
          </a:p>
          <a:p>
            <a:pPr>
              <a:buFontTx/>
              <a:buChar char="-"/>
            </a:pPr>
            <a:r>
              <a:rPr lang="en-GB" dirty="0" smtClean="0"/>
              <a:t>Spelling (approximately 15 minutes)</a:t>
            </a:r>
          </a:p>
          <a:p>
            <a:pPr>
              <a:buFontTx/>
              <a:buChar char="-"/>
            </a:pPr>
            <a:r>
              <a:rPr lang="en-GB" dirty="0" smtClean="0"/>
              <a:t>Reading (60 minutes)</a:t>
            </a:r>
          </a:p>
          <a:p>
            <a:pPr>
              <a:buFontTx/>
              <a:buChar char="-"/>
            </a:pPr>
            <a:r>
              <a:rPr lang="en-GB" dirty="0" smtClean="0"/>
              <a:t>Mathematics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Paper 1: Arithmetic (30 minutes)</a:t>
            </a:r>
          </a:p>
          <a:p>
            <a:pPr marL="0" indent="0">
              <a:buNone/>
            </a:pPr>
            <a:r>
              <a:rPr lang="en-GB" dirty="0" smtClean="0"/>
              <a:t>     Paper 2: Reasoning 2 (40 minutes)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Paper 3: Reasoning 3 (40 minutes)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All tests are externally marked. </a:t>
            </a:r>
            <a:endParaRPr lang="en-GB" dirty="0" smtClean="0"/>
          </a:p>
          <a:p>
            <a:r>
              <a:rPr lang="en-GB" dirty="0" smtClean="0"/>
              <a:t>Writing will be teacher assessed internally.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25689"/>
              </p:ext>
            </p:extLst>
          </p:nvPr>
        </p:nvGraphicFramePr>
        <p:xfrm>
          <a:off x="1065841" y="144571"/>
          <a:ext cx="8128000" cy="641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84437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250145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309170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255934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04882199"/>
                    </a:ext>
                  </a:extLst>
                </a:gridCol>
              </a:tblGrid>
              <a:tr h="9418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Monday</a:t>
                      </a:r>
                      <a:r>
                        <a:rPr lang="en-GB" sz="1600" baseline="0" dirty="0" smtClean="0"/>
                        <a:t> 8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baseline="0" dirty="0" smtClean="0"/>
                        <a:t> May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Tuesday </a:t>
                      </a:r>
                    </a:p>
                    <a:p>
                      <a:pPr algn="ctr"/>
                      <a:r>
                        <a:rPr lang="en-GB" sz="1600" dirty="0" smtClean="0"/>
                        <a:t>9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Wednesday</a:t>
                      </a:r>
                    </a:p>
                    <a:p>
                      <a:pPr algn="ctr"/>
                      <a:r>
                        <a:rPr lang="en-GB" sz="1600" dirty="0" smtClean="0"/>
                        <a:t>10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Thursday </a:t>
                      </a:r>
                    </a:p>
                    <a:p>
                      <a:pPr algn="ctr"/>
                      <a:r>
                        <a:rPr lang="en-GB" sz="1600" dirty="0" smtClean="0"/>
                        <a:t>11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Friday </a:t>
                      </a:r>
                    </a:p>
                    <a:p>
                      <a:pPr algn="ctr"/>
                      <a:r>
                        <a:rPr lang="en-GB" sz="1600" dirty="0" smtClean="0"/>
                        <a:t>12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35952"/>
                  </a:ext>
                </a:extLst>
              </a:tr>
              <a:tr h="9418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No</a:t>
                      </a:r>
                      <a:r>
                        <a:rPr lang="en-GB" sz="1400" baseline="0" dirty="0" smtClean="0"/>
                        <a:t> school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</a:t>
                      </a:r>
                      <a:r>
                        <a:rPr lang="en-GB" sz="1400" baseline="0" dirty="0" smtClean="0"/>
                        <a:t> Club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8.30am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</a:t>
                      </a:r>
                      <a:r>
                        <a:rPr lang="en-GB" sz="1400" baseline="0" dirty="0" smtClean="0"/>
                        <a:t> Club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8.30am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</a:t>
                      </a:r>
                      <a:r>
                        <a:rPr lang="en-GB" sz="1400" baseline="0" dirty="0" smtClean="0"/>
                        <a:t> Club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8.30am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 Club </a:t>
                      </a:r>
                    </a:p>
                    <a:p>
                      <a:pPr algn="ctr"/>
                      <a:r>
                        <a:rPr lang="en-GB" sz="1400" dirty="0" smtClean="0"/>
                        <a:t>8.30am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18893"/>
                  </a:ext>
                </a:extLst>
              </a:tr>
              <a:tr h="94184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Grammar, Punctuation and Spelling</a:t>
                      </a:r>
                      <a:r>
                        <a:rPr lang="en-GB" sz="1400" b="1" baseline="0" dirty="0" smtClean="0"/>
                        <a:t> test </a:t>
                      </a:r>
                    </a:p>
                    <a:p>
                      <a:pPr algn="ctr"/>
                      <a:endParaRPr lang="en-GB" sz="1400" baseline="0" dirty="0" smtClean="0"/>
                    </a:p>
                    <a:p>
                      <a:pPr algn="ctr"/>
                      <a:r>
                        <a:rPr lang="en-GB" sz="1400" baseline="0" dirty="0" smtClean="0"/>
                        <a:t>(45 minutes for the Punctuation and Grammar test; 15 minutes for the Spelling test) 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Reading test</a:t>
                      </a:r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dirty="0" smtClean="0"/>
                        <a:t>(1</a:t>
                      </a:r>
                      <a:r>
                        <a:rPr lang="en-GB" sz="1400" baseline="0" dirty="0" smtClean="0"/>
                        <a:t> hour to read three texts and answer questions)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Mathematics</a:t>
                      </a:r>
                    </a:p>
                    <a:p>
                      <a:pPr algn="ctr"/>
                      <a:r>
                        <a:rPr lang="en-GB" sz="1400" b="1" dirty="0" smtClean="0"/>
                        <a:t>Paper</a:t>
                      </a:r>
                      <a:r>
                        <a:rPr lang="en-GB" sz="1400" b="1" baseline="0" dirty="0" smtClean="0"/>
                        <a:t> 1: Arithmetic </a:t>
                      </a:r>
                    </a:p>
                    <a:p>
                      <a:pPr algn="ctr"/>
                      <a:endParaRPr lang="en-GB" sz="1400" baseline="0" dirty="0" smtClean="0"/>
                    </a:p>
                    <a:p>
                      <a:pPr algn="ctr"/>
                      <a:r>
                        <a:rPr lang="en-GB" sz="1400" baseline="0" dirty="0" smtClean="0"/>
                        <a:t>(30 minutes)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Mathematics</a:t>
                      </a:r>
                      <a:r>
                        <a:rPr lang="en-GB" sz="1400" b="1" baseline="0" dirty="0" smtClean="0"/>
                        <a:t> </a:t>
                      </a:r>
                    </a:p>
                    <a:p>
                      <a:pPr algn="ctr"/>
                      <a:r>
                        <a:rPr lang="en-GB" sz="1400" b="1" baseline="0" dirty="0" smtClean="0"/>
                        <a:t>Paper 3:</a:t>
                      </a:r>
                    </a:p>
                    <a:p>
                      <a:pPr algn="ctr"/>
                      <a:r>
                        <a:rPr lang="en-GB" sz="1400" b="1" dirty="0" smtClean="0"/>
                        <a:t>Reasoning</a:t>
                      </a:r>
                      <a:r>
                        <a:rPr lang="en-GB" sz="1400" b="1" baseline="0" dirty="0" smtClean="0"/>
                        <a:t> 3 </a:t>
                      </a:r>
                    </a:p>
                    <a:p>
                      <a:pPr algn="ctr"/>
                      <a:endParaRPr lang="en-GB" sz="1400" baseline="0" dirty="0" smtClean="0"/>
                    </a:p>
                    <a:p>
                      <a:pPr algn="ctr"/>
                      <a:r>
                        <a:rPr lang="en-GB" sz="1400" baseline="0" dirty="0" smtClean="0"/>
                        <a:t>(40 minutes)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51393"/>
                  </a:ext>
                </a:extLst>
              </a:tr>
              <a:tr h="933554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19406"/>
                  </a:ext>
                </a:extLst>
              </a:tr>
              <a:tr h="941845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Mathematics</a:t>
                      </a:r>
                    </a:p>
                    <a:p>
                      <a:pPr algn="ctr"/>
                      <a:r>
                        <a:rPr lang="en-GB" sz="1400" b="1" dirty="0" smtClean="0"/>
                        <a:t>Paper</a:t>
                      </a:r>
                      <a:r>
                        <a:rPr lang="en-GB" sz="1400" b="1" baseline="0" dirty="0" smtClean="0"/>
                        <a:t> 2: Reasoning 2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(40 minutes)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Variety</a:t>
                      </a:r>
                      <a:r>
                        <a:rPr lang="en-GB" sz="1400" baseline="0" dirty="0" smtClean="0"/>
                        <a:t> of activities which focus on other areas of the curriculum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Grammar, Punctuation and Spelling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spelling test is administered containing 20 words and will last approximately 15 minutes.</a:t>
            </a:r>
          </a:p>
          <a:p>
            <a:endParaRPr lang="en-GB" dirty="0"/>
          </a:p>
          <a:p>
            <a:r>
              <a:rPr lang="en-GB" dirty="0" smtClean="0"/>
              <a:t>A separate test is given on </a:t>
            </a:r>
            <a:r>
              <a:rPr lang="en-GB" dirty="0" smtClean="0">
                <a:solidFill>
                  <a:schemeClr val="tx1"/>
                </a:solidFill>
              </a:rPr>
              <a:t>grammar</a:t>
            </a:r>
            <a:r>
              <a:rPr lang="en-GB" dirty="0" smtClean="0"/>
              <a:t>, punctuation and vocabulary.</a:t>
            </a:r>
          </a:p>
          <a:p>
            <a:endParaRPr lang="en-GB" dirty="0"/>
          </a:p>
          <a:p>
            <a:r>
              <a:rPr lang="en-GB" dirty="0" smtClean="0"/>
              <a:t>This test lasts for 45 minutes and requires short answers including some multiple choice.</a:t>
            </a:r>
          </a:p>
          <a:p>
            <a:endParaRPr lang="en-GB" dirty="0"/>
          </a:p>
          <a:p>
            <a:r>
              <a:rPr lang="en-GB" dirty="0" smtClean="0"/>
              <a:t>Marks for these two tests are added together to give an overall total. 70 marks are available for grammar, punctuation and spelling.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8060" y="248784"/>
            <a:ext cx="4077419" cy="57413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3782" y="179918"/>
            <a:ext cx="4270219" cy="58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084" y="229119"/>
            <a:ext cx="4098830" cy="581224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0967" y="313653"/>
            <a:ext cx="4223290" cy="58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027"/>
            <a:ext cx="8596668" cy="4356336"/>
          </a:xfrm>
        </p:spPr>
        <p:txBody>
          <a:bodyPr/>
          <a:lstStyle/>
          <a:p>
            <a:r>
              <a:rPr lang="en-GB" dirty="0" smtClean="0"/>
              <a:t>The reading test consists of a single test paper containing three unrelated reading texts. Children are given 60 minutes in total, which includes reading the texts and answering the questions.</a:t>
            </a:r>
          </a:p>
          <a:p>
            <a:endParaRPr lang="en-GB" dirty="0"/>
          </a:p>
          <a:p>
            <a:r>
              <a:rPr lang="en-GB" dirty="0" smtClean="0"/>
              <a:t>A total of 50 marks are available.</a:t>
            </a:r>
          </a:p>
          <a:p>
            <a:endParaRPr lang="en-GB" dirty="0"/>
          </a:p>
          <a:p>
            <a:r>
              <a:rPr lang="en-GB" dirty="0" smtClean="0"/>
              <a:t>Questions are designed to assess the comprehension and understanding of a child’s reading.</a:t>
            </a:r>
          </a:p>
          <a:p>
            <a:endParaRPr lang="en-GB" dirty="0"/>
          </a:p>
          <a:p>
            <a:r>
              <a:rPr lang="en-GB" dirty="0" smtClean="0"/>
              <a:t>Some questions are multiple choice or selected response; others require short answers and some require a longer response or explanation.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</TotalTime>
  <Words>895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Key Stage 2 SATs</vt:lpstr>
      <vt:lpstr>In this meeting, we will discuss…</vt:lpstr>
      <vt:lpstr>This year…</vt:lpstr>
      <vt:lpstr>The tests </vt:lpstr>
      <vt:lpstr>PowerPoint Presentation</vt:lpstr>
      <vt:lpstr>Grammar, Punctuation and Spelling</vt:lpstr>
      <vt:lpstr>PowerPoint Presentation</vt:lpstr>
      <vt:lpstr>PowerPoint Presentation</vt:lpstr>
      <vt:lpstr>Reading</vt:lpstr>
      <vt:lpstr>PowerPoint Presentation</vt:lpstr>
      <vt:lpstr>PowerPoint Presentation</vt:lpstr>
      <vt:lpstr>PowerPoint Presentation</vt:lpstr>
      <vt:lpstr>Maths</vt:lpstr>
      <vt:lpstr>Paper 1: Arithmetic</vt:lpstr>
      <vt:lpstr>Paper 2 / Paper 3: Reasoning</vt:lpstr>
      <vt:lpstr>Paper 2 / Paper 3: Reasoning</vt:lpstr>
      <vt:lpstr>Special consideration…</vt:lpstr>
      <vt:lpstr>Marking of the SATs papers</vt:lpstr>
      <vt:lpstr>PowerPoint Presentation</vt:lpstr>
      <vt:lpstr>How to help your child</vt:lpstr>
      <vt:lpstr>Time for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2 SATs</dc:title>
  <dc:creator>Sarah JOOMUN</dc:creator>
  <cp:lastModifiedBy>Kate DOWDALL</cp:lastModifiedBy>
  <cp:revision>25</cp:revision>
  <dcterms:created xsi:type="dcterms:W3CDTF">2022-03-07T19:10:54Z</dcterms:created>
  <dcterms:modified xsi:type="dcterms:W3CDTF">2023-04-21T10:22:16Z</dcterms:modified>
</cp:coreProperties>
</file>